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5" r:id="rId1"/>
  </p:sldMasterIdLst>
  <p:notesMasterIdLst>
    <p:notesMasterId r:id="rId21"/>
  </p:notesMasterIdLst>
  <p:handoutMasterIdLst>
    <p:handoutMasterId r:id="rId22"/>
  </p:handoutMasterIdLst>
  <p:sldIdLst>
    <p:sldId id="315" r:id="rId2"/>
    <p:sldId id="317" r:id="rId3"/>
    <p:sldId id="291" r:id="rId4"/>
    <p:sldId id="318" r:id="rId5"/>
    <p:sldId id="319" r:id="rId6"/>
    <p:sldId id="320" r:id="rId7"/>
    <p:sldId id="321" r:id="rId8"/>
    <p:sldId id="322" r:id="rId9"/>
    <p:sldId id="324" r:id="rId10"/>
    <p:sldId id="325" r:id="rId11"/>
    <p:sldId id="327" r:id="rId12"/>
    <p:sldId id="332" r:id="rId13"/>
    <p:sldId id="333" r:id="rId14"/>
    <p:sldId id="335" r:id="rId15"/>
    <p:sldId id="337" r:id="rId16"/>
    <p:sldId id="328" r:id="rId17"/>
    <p:sldId id="329" r:id="rId18"/>
    <p:sldId id="330" r:id="rId19"/>
    <p:sldId id="316" r:id="rId20"/>
  </p:sldIdLst>
  <p:sldSz cx="9144000" cy="6858000" type="screen4x3"/>
  <p:notesSz cx="6954838" cy="9240838"/>
  <p:defaultTextStyle>
    <a:defPPr>
      <a:defRPr lang="en-US"/>
    </a:defPPr>
    <a:lvl1pPr algn="l" rtl="0" eaLnBrk="0" fontAlgn="base" hangingPunct="0">
      <a:spcBef>
        <a:spcPct val="0"/>
      </a:spcBef>
      <a:spcAft>
        <a:spcPct val="0"/>
      </a:spcAft>
      <a:defRPr kern="1200">
        <a:solidFill>
          <a:schemeClr val="tx1"/>
        </a:solidFill>
        <a:latin typeface="Tahoma" charset="0"/>
        <a:ea typeface="+mn-ea"/>
        <a:cs typeface="+mn-cs"/>
      </a:defRPr>
    </a:lvl1pPr>
    <a:lvl2pPr marL="457200" algn="l" rtl="0" eaLnBrk="0" fontAlgn="base" hangingPunct="0">
      <a:spcBef>
        <a:spcPct val="0"/>
      </a:spcBef>
      <a:spcAft>
        <a:spcPct val="0"/>
      </a:spcAft>
      <a:defRPr kern="1200">
        <a:solidFill>
          <a:schemeClr val="tx1"/>
        </a:solidFill>
        <a:latin typeface="Tahoma" charset="0"/>
        <a:ea typeface="+mn-ea"/>
        <a:cs typeface="+mn-cs"/>
      </a:defRPr>
    </a:lvl2pPr>
    <a:lvl3pPr marL="914400" algn="l" rtl="0" eaLnBrk="0" fontAlgn="base" hangingPunct="0">
      <a:spcBef>
        <a:spcPct val="0"/>
      </a:spcBef>
      <a:spcAft>
        <a:spcPct val="0"/>
      </a:spcAft>
      <a:defRPr kern="1200">
        <a:solidFill>
          <a:schemeClr val="tx1"/>
        </a:solidFill>
        <a:latin typeface="Tahoma" charset="0"/>
        <a:ea typeface="+mn-ea"/>
        <a:cs typeface="+mn-cs"/>
      </a:defRPr>
    </a:lvl3pPr>
    <a:lvl4pPr marL="1371600" algn="l" rtl="0" eaLnBrk="0" fontAlgn="base" hangingPunct="0">
      <a:spcBef>
        <a:spcPct val="0"/>
      </a:spcBef>
      <a:spcAft>
        <a:spcPct val="0"/>
      </a:spcAft>
      <a:defRPr kern="1200">
        <a:solidFill>
          <a:schemeClr val="tx1"/>
        </a:solidFill>
        <a:latin typeface="Tahoma" charset="0"/>
        <a:ea typeface="+mn-ea"/>
        <a:cs typeface="+mn-cs"/>
      </a:defRPr>
    </a:lvl4pPr>
    <a:lvl5pPr marL="1828800" algn="l" rtl="0" eaLnBrk="0" fontAlgn="base" hangingPunct="0">
      <a:spcBef>
        <a:spcPct val="0"/>
      </a:spcBef>
      <a:spcAft>
        <a:spcPct val="0"/>
      </a:spcAft>
      <a:defRPr kern="1200">
        <a:solidFill>
          <a:schemeClr val="tx1"/>
        </a:solidFill>
        <a:latin typeface="Tahoma" charset="0"/>
        <a:ea typeface="+mn-ea"/>
        <a:cs typeface="+mn-cs"/>
      </a:defRPr>
    </a:lvl5pPr>
    <a:lvl6pPr marL="2286000" algn="l" defTabSz="914400" rtl="0" eaLnBrk="1" latinLnBrk="0" hangingPunct="1">
      <a:defRPr kern="1200">
        <a:solidFill>
          <a:schemeClr val="tx1"/>
        </a:solidFill>
        <a:latin typeface="Tahoma" charset="0"/>
        <a:ea typeface="+mn-ea"/>
        <a:cs typeface="+mn-cs"/>
      </a:defRPr>
    </a:lvl6pPr>
    <a:lvl7pPr marL="2743200" algn="l" defTabSz="914400" rtl="0" eaLnBrk="1" latinLnBrk="0" hangingPunct="1">
      <a:defRPr kern="1200">
        <a:solidFill>
          <a:schemeClr val="tx1"/>
        </a:solidFill>
        <a:latin typeface="Tahoma" charset="0"/>
        <a:ea typeface="+mn-ea"/>
        <a:cs typeface="+mn-cs"/>
      </a:defRPr>
    </a:lvl7pPr>
    <a:lvl8pPr marL="3200400" algn="l" defTabSz="914400" rtl="0" eaLnBrk="1" latinLnBrk="0" hangingPunct="1">
      <a:defRPr kern="1200">
        <a:solidFill>
          <a:schemeClr val="tx1"/>
        </a:solidFill>
        <a:latin typeface="Tahoma" charset="0"/>
        <a:ea typeface="+mn-ea"/>
        <a:cs typeface="+mn-cs"/>
      </a:defRPr>
    </a:lvl8pPr>
    <a:lvl9pPr marL="3657600" algn="l" defTabSz="914400" rtl="0" eaLnBrk="1" latinLnBrk="0" hangingPunct="1">
      <a:defRPr kern="1200">
        <a:solidFill>
          <a:schemeClr val="tx1"/>
        </a:solidFill>
        <a:latin typeface="Tahoma"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p:restoredTop sz="98243" autoAdjust="0"/>
  </p:normalViewPr>
  <p:slideViewPr>
    <p:cSldViewPr>
      <p:cViewPr varScale="1">
        <p:scale>
          <a:sx n="81" d="100"/>
          <a:sy n="81" d="100"/>
        </p:scale>
        <p:origin x="-547" y="-77"/>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12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610" name="Rectangle 2"/>
          <p:cNvSpPr>
            <a:spLocks noGrp="1" noChangeArrowheads="1"/>
          </p:cNvSpPr>
          <p:nvPr>
            <p:ph type="hdr" sz="quarter"/>
          </p:nvPr>
        </p:nvSpPr>
        <p:spPr bwMode="auto">
          <a:xfrm>
            <a:off x="2" y="0"/>
            <a:ext cx="3014393" cy="462358"/>
          </a:xfrm>
          <a:prstGeom prst="rect">
            <a:avLst/>
          </a:prstGeom>
          <a:noFill/>
          <a:ln w="9525">
            <a:noFill/>
            <a:miter lim="800000"/>
            <a:headEnd/>
            <a:tailEnd/>
          </a:ln>
          <a:effectLst/>
        </p:spPr>
        <p:txBody>
          <a:bodyPr vert="horz" wrap="square" lIns="90809" tIns="45405" rIns="90809" bIns="45405"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68611" name="Rectangle 3"/>
          <p:cNvSpPr>
            <a:spLocks noGrp="1" noChangeArrowheads="1"/>
          </p:cNvSpPr>
          <p:nvPr>
            <p:ph type="dt" sz="quarter" idx="1"/>
          </p:nvPr>
        </p:nvSpPr>
        <p:spPr bwMode="auto">
          <a:xfrm>
            <a:off x="3938872" y="0"/>
            <a:ext cx="3014393" cy="462358"/>
          </a:xfrm>
          <a:prstGeom prst="rect">
            <a:avLst/>
          </a:prstGeom>
          <a:noFill/>
          <a:ln w="9525">
            <a:noFill/>
            <a:miter lim="800000"/>
            <a:headEnd/>
            <a:tailEnd/>
          </a:ln>
          <a:effectLst/>
        </p:spPr>
        <p:txBody>
          <a:bodyPr vert="horz" wrap="square" lIns="90809" tIns="45405" rIns="90809" bIns="45405"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68612" name="Rectangle 4"/>
          <p:cNvSpPr>
            <a:spLocks noGrp="1" noChangeArrowheads="1"/>
          </p:cNvSpPr>
          <p:nvPr>
            <p:ph type="ftr" sz="quarter" idx="2"/>
          </p:nvPr>
        </p:nvSpPr>
        <p:spPr bwMode="auto">
          <a:xfrm>
            <a:off x="2" y="8776901"/>
            <a:ext cx="3014393" cy="462358"/>
          </a:xfrm>
          <a:prstGeom prst="rect">
            <a:avLst/>
          </a:prstGeom>
          <a:noFill/>
          <a:ln w="9525">
            <a:noFill/>
            <a:miter lim="800000"/>
            <a:headEnd/>
            <a:tailEnd/>
          </a:ln>
          <a:effectLst/>
        </p:spPr>
        <p:txBody>
          <a:bodyPr vert="horz" wrap="square" lIns="90809" tIns="45405" rIns="90809" bIns="45405"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68613" name="Rectangle 5"/>
          <p:cNvSpPr>
            <a:spLocks noGrp="1" noChangeArrowheads="1"/>
          </p:cNvSpPr>
          <p:nvPr>
            <p:ph type="sldNum" sz="quarter" idx="3"/>
          </p:nvPr>
        </p:nvSpPr>
        <p:spPr bwMode="auto">
          <a:xfrm>
            <a:off x="3938872" y="8776901"/>
            <a:ext cx="3014393" cy="462358"/>
          </a:xfrm>
          <a:prstGeom prst="rect">
            <a:avLst/>
          </a:prstGeom>
          <a:noFill/>
          <a:ln w="9525">
            <a:noFill/>
            <a:miter lim="800000"/>
            <a:headEnd/>
            <a:tailEnd/>
          </a:ln>
          <a:effectLst/>
        </p:spPr>
        <p:txBody>
          <a:bodyPr vert="horz" wrap="square" lIns="90809" tIns="45405" rIns="90809" bIns="45405" numCol="1" anchor="b" anchorCtr="0" compatLnSpc="1">
            <a:prstTxWarp prst="textNoShape">
              <a:avLst/>
            </a:prstTxWarp>
          </a:bodyPr>
          <a:lstStyle>
            <a:lvl1pPr algn="r" eaLnBrk="1" hangingPunct="1">
              <a:defRPr sz="1200">
                <a:latin typeface="Arial" charset="0"/>
              </a:defRPr>
            </a:lvl1pPr>
          </a:lstStyle>
          <a:p>
            <a:pPr>
              <a:defRPr/>
            </a:pPr>
            <a:fld id="{CD64B66A-2CD0-463E-9910-A266A77353BC}" type="slidenum">
              <a:rPr lang="en-US"/>
              <a:pPr>
                <a:defRPr/>
              </a:pPr>
              <a:t>‹#›</a:t>
            </a:fld>
            <a:endParaRPr lang="en-US"/>
          </a:p>
        </p:txBody>
      </p:sp>
    </p:spTree>
    <p:extLst>
      <p:ext uri="{BB962C8B-B14F-4D97-AF65-F5344CB8AC3E}">
        <p14:creationId xmlns:p14="http://schemas.microsoft.com/office/powerpoint/2010/main" val="22741693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14393" cy="462358"/>
          </a:xfrm>
          <a:prstGeom prst="rect">
            <a:avLst/>
          </a:prstGeom>
        </p:spPr>
        <p:txBody>
          <a:bodyPr vert="horz" lIns="90809" tIns="45405" rIns="90809" bIns="45405" rtlCol="0"/>
          <a:lstStyle>
            <a:lvl1pPr algn="l">
              <a:defRPr sz="1200"/>
            </a:lvl1pPr>
          </a:lstStyle>
          <a:p>
            <a:pPr>
              <a:defRPr/>
            </a:pPr>
            <a:endParaRPr lang="en-US"/>
          </a:p>
        </p:txBody>
      </p:sp>
      <p:sp>
        <p:nvSpPr>
          <p:cNvPr id="3" name="Date Placeholder 2"/>
          <p:cNvSpPr>
            <a:spLocks noGrp="1"/>
          </p:cNvSpPr>
          <p:nvPr>
            <p:ph type="dt" idx="1"/>
          </p:nvPr>
        </p:nvSpPr>
        <p:spPr>
          <a:xfrm>
            <a:off x="3938872" y="0"/>
            <a:ext cx="3014393" cy="462358"/>
          </a:xfrm>
          <a:prstGeom prst="rect">
            <a:avLst/>
          </a:prstGeom>
        </p:spPr>
        <p:txBody>
          <a:bodyPr vert="horz" lIns="90809" tIns="45405" rIns="90809" bIns="45405" rtlCol="0"/>
          <a:lstStyle>
            <a:lvl1pPr algn="r">
              <a:defRPr sz="1200"/>
            </a:lvl1pPr>
          </a:lstStyle>
          <a:p>
            <a:pPr>
              <a:defRPr/>
            </a:pPr>
            <a:fld id="{F61C6669-2979-462A-A31C-199E8C124168}" type="datetimeFigureOut">
              <a:rPr lang="en-US"/>
              <a:pPr>
                <a:defRPr/>
              </a:pPr>
              <a:t>6/21/2012</a:t>
            </a:fld>
            <a:endParaRPr lang="en-US"/>
          </a:p>
        </p:txBody>
      </p:sp>
      <p:sp>
        <p:nvSpPr>
          <p:cNvPr id="4" name="Slide Image Placeholder 3"/>
          <p:cNvSpPr>
            <a:spLocks noGrp="1" noRot="1" noChangeAspect="1"/>
          </p:cNvSpPr>
          <p:nvPr>
            <p:ph type="sldImg" idx="2"/>
          </p:nvPr>
        </p:nvSpPr>
        <p:spPr>
          <a:xfrm>
            <a:off x="1166813" y="692150"/>
            <a:ext cx="4621212" cy="3465513"/>
          </a:xfrm>
          <a:prstGeom prst="rect">
            <a:avLst/>
          </a:prstGeom>
          <a:noFill/>
          <a:ln w="12700">
            <a:solidFill>
              <a:prstClr val="black"/>
            </a:solidFill>
          </a:ln>
        </p:spPr>
        <p:txBody>
          <a:bodyPr vert="horz" lIns="90809" tIns="45405" rIns="90809" bIns="45405" rtlCol="0" anchor="ctr"/>
          <a:lstStyle/>
          <a:p>
            <a:pPr lvl="0"/>
            <a:endParaRPr lang="en-US" noProof="0" smtClean="0"/>
          </a:p>
        </p:txBody>
      </p:sp>
      <p:sp>
        <p:nvSpPr>
          <p:cNvPr id="5" name="Notes Placeholder 4"/>
          <p:cNvSpPr>
            <a:spLocks noGrp="1"/>
          </p:cNvSpPr>
          <p:nvPr>
            <p:ph type="body" sz="quarter" idx="3"/>
          </p:nvPr>
        </p:nvSpPr>
        <p:spPr>
          <a:xfrm>
            <a:off x="696115" y="4390031"/>
            <a:ext cx="5562610" cy="4158062"/>
          </a:xfrm>
          <a:prstGeom prst="rect">
            <a:avLst/>
          </a:prstGeom>
        </p:spPr>
        <p:txBody>
          <a:bodyPr vert="horz" lIns="90809" tIns="45405" rIns="90809" bIns="45405"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2" y="8776901"/>
            <a:ext cx="3014393" cy="462358"/>
          </a:xfrm>
          <a:prstGeom prst="rect">
            <a:avLst/>
          </a:prstGeom>
        </p:spPr>
        <p:txBody>
          <a:bodyPr vert="horz" lIns="90809" tIns="45405" rIns="90809" bIns="45405"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938872" y="8776901"/>
            <a:ext cx="3014393" cy="462358"/>
          </a:xfrm>
          <a:prstGeom prst="rect">
            <a:avLst/>
          </a:prstGeom>
        </p:spPr>
        <p:txBody>
          <a:bodyPr vert="horz" lIns="90809" tIns="45405" rIns="90809" bIns="45405" rtlCol="0" anchor="b"/>
          <a:lstStyle>
            <a:lvl1pPr algn="r">
              <a:defRPr sz="1200"/>
            </a:lvl1pPr>
          </a:lstStyle>
          <a:p>
            <a:pPr>
              <a:defRPr/>
            </a:pPr>
            <a:fld id="{E26756EF-696F-40B5-A447-3E3040CC27FC}" type="slidenum">
              <a:rPr lang="en-US"/>
              <a:pPr>
                <a:defRPr/>
              </a:pPr>
              <a:t>‹#›</a:t>
            </a:fld>
            <a:endParaRPr lang="en-US"/>
          </a:p>
        </p:txBody>
      </p:sp>
    </p:spTree>
    <p:extLst>
      <p:ext uri="{BB962C8B-B14F-4D97-AF65-F5344CB8AC3E}">
        <p14:creationId xmlns:p14="http://schemas.microsoft.com/office/powerpoint/2010/main" val="351614977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ahoma" charset="0"/>
              </a:defRPr>
            </a:lvl1pPr>
            <a:lvl2pPr marL="737824" indent="-283778">
              <a:defRPr>
                <a:solidFill>
                  <a:schemeClr val="tx1"/>
                </a:solidFill>
                <a:latin typeface="Tahoma" charset="0"/>
              </a:defRPr>
            </a:lvl2pPr>
            <a:lvl3pPr marL="1135113" indent="-227023">
              <a:defRPr>
                <a:solidFill>
                  <a:schemeClr val="tx1"/>
                </a:solidFill>
                <a:latin typeface="Tahoma" charset="0"/>
              </a:defRPr>
            </a:lvl3pPr>
            <a:lvl4pPr marL="1589159" indent="-227023">
              <a:defRPr>
                <a:solidFill>
                  <a:schemeClr val="tx1"/>
                </a:solidFill>
                <a:latin typeface="Tahoma" charset="0"/>
              </a:defRPr>
            </a:lvl4pPr>
            <a:lvl5pPr marL="2043204" indent="-227023">
              <a:defRPr>
                <a:solidFill>
                  <a:schemeClr val="tx1"/>
                </a:solidFill>
                <a:latin typeface="Tahoma" charset="0"/>
              </a:defRPr>
            </a:lvl5pPr>
            <a:lvl6pPr marL="2497249" indent="-227023" eaLnBrk="0" fontAlgn="base" hangingPunct="0">
              <a:spcBef>
                <a:spcPct val="0"/>
              </a:spcBef>
              <a:spcAft>
                <a:spcPct val="0"/>
              </a:spcAft>
              <a:defRPr>
                <a:solidFill>
                  <a:schemeClr val="tx1"/>
                </a:solidFill>
                <a:latin typeface="Tahoma" charset="0"/>
              </a:defRPr>
            </a:lvl6pPr>
            <a:lvl7pPr marL="2951295" indent="-227023" eaLnBrk="0" fontAlgn="base" hangingPunct="0">
              <a:spcBef>
                <a:spcPct val="0"/>
              </a:spcBef>
              <a:spcAft>
                <a:spcPct val="0"/>
              </a:spcAft>
              <a:defRPr>
                <a:solidFill>
                  <a:schemeClr val="tx1"/>
                </a:solidFill>
                <a:latin typeface="Tahoma" charset="0"/>
              </a:defRPr>
            </a:lvl7pPr>
            <a:lvl8pPr marL="3405340" indent="-227023" eaLnBrk="0" fontAlgn="base" hangingPunct="0">
              <a:spcBef>
                <a:spcPct val="0"/>
              </a:spcBef>
              <a:spcAft>
                <a:spcPct val="0"/>
              </a:spcAft>
              <a:defRPr>
                <a:solidFill>
                  <a:schemeClr val="tx1"/>
                </a:solidFill>
                <a:latin typeface="Tahoma" charset="0"/>
              </a:defRPr>
            </a:lvl8pPr>
            <a:lvl9pPr marL="3859385" indent="-227023" eaLnBrk="0" fontAlgn="base" hangingPunct="0">
              <a:spcBef>
                <a:spcPct val="0"/>
              </a:spcBef>
              <a:spcAft>
                <a:spcPct val="0"/>
              </a:spcAft>
              <a:defRPr>
                <a:solidFill>
                  <a:schemeClr val="tx1"/>
                </a:solidFill>
                <a:latin typeface="Tahoma" charset="0"/>
              </a:defRPr>
            </a:lvl9pPr>
          </a:lstStyle>
          <a:p>
            <a:fld id="{2520647D-503A-409D-9B4A-77C04505446C}" type="slidenum">
              <a:rPr lang="en-US" smtClean="0"/>
              <a:pPr/>
              <a:t>1</a:t>
            </a:fld>
            <a:endParaRPr lang="en-US" smtClean="0"/>
          </a:p>
        </p:txBody>
      </p:sp>
      <p:sp>
        <p:nvSpPr>
          <p:cNvPr id="2253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cstate="print"/>
          <a:srcRect/>
          <a:stretch>
            <a:fillRect/>
          </a:stretch>
        </a:blipFill>
        <a:effectLst>
          <a:outerShdw dist="107763" dir="2700000" algn="ctr" rotWithShape="0">
            <a:srgbClr val="000000"/>
          </a:outerShdw>
        </a:effectLst>
      </p:bgPr>
    </p:bg>
    <p:spTree>
      <p:nvGrpSpPr>
        <p:cNvPr id="1" name=""/>
        <p:cNvGrpSpPr/>
        <p:nvPr/>
      </p:nvGrpSpPr>
      <p:grpSpPr>
        <a:xfrm>
          <a:off x="0" y="0"/>
          <a:ext cx="0" cy="0"/>
          <a:chOff x="0" y="0"/>
          <a:chExt cx="0" cy="0"/>
        </a:xfrm>
      </p:grpSpPr>
      <p:pic>
        <p:nvPicPr>
          <p:cNvPr id="4" name="Picture 18" descr="AC-289-for-PPT.gif                                             00028115penelope hd                    BA575C7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5486400"/>
            <a:ext cx="266223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22" name="Rectangle 22"/>
          <p:cNvSpPr>
            <a:spLocks noGrp="1" noChangeArrowheads="1"/>
          </p:cNvSpPr>
          <p:nvPr>
            <p:ph type="ctrTitle" sz="quarter"/>
          </p:nvPr>
        </p:nvSpPr>
        <p:spPr>
          <a:xfrm>
            <a:off x="0" y="2286000"/>
            <a:ext cx="9144000" cy="838200"/>
          </a:xfrm>
        </p:spPr>
        <p:txBody>
          <a:bodyPr wrap="none" anchor="t"/>
          <a:lstStyle>
            <a:lvl1pPr>
              <a:defRPr sz="4800">
                <a:solidFill>
                  <a:schemeClr val="accent2"/>
                </a:solidFill>
              </a:defRPr>
            </a:lvl1pPr>
          </a:lstStyle>
          <a:p>
            <a:r>
              <a:rPr lang="en-US" smtClean="0"/>
              <a:t>Click to edit Master title style</a:t>
            </a:r>
            <a:endParaRPr lang="en-US"/>
          </a:p>
        </p:txBody>
      </p:sp>
      <p:sp>
        <p:nvSpPr>
          <p:cNvPr id="153623" name="Rectangle 23"/>
          <p:cNvSpPr>
            <a:spLocks noGrp="1" noChangeArrowheads="1"/>
          </p:cNvSpPr>
          <p:nvPr>
            <p:ph type="subTitle" sz="quarter" idx="1"/>
          </p:nvPr>
        </p:nvSpPr>
        <p:spPr>
          <a:xfrm>
            <a:off x="0" y="3200400"/>
            <a:ext cx="9144000" cy="457200"/>
          </a:xfrm>
        </p:spPr>
        <p:txBody>
          <a:bodyPr wrap="none"/>
          <a:lstStyle>
            <a:lvl1pPr marL="0" indent="0" algn="ctr">
              <a:buFont typeface="Times" charset="0"/>
              <a:buNone/>
              <a:defRPr sz="2400">
                <a:solidFill>
                  <a:schemeClr val="accent2"/>
                </a:solidFill>
              </a:defRPr>
            </a:lvl1pPr>
          </a:lstStyle>
          <a:p>
            <a:r>
              <a:rPr lang="en-US" smtClean="0"/>
              <a:t>Click to edit Master subtitle style</a:t>
            </a:r>
            <a:endParaRPr lang="en-US"/>
          </a:p>
        </p:txBody>
      </p:sp>
    </p:spTree>
    <p:extLst>
      <p:ext uri="{BB962C8B-B14F-4D97-AF65-F5344CB8AC3E}">
        <p14:creationId xmlns:p14="http://schemas.microsoft.com/office/powerpoint/2010/main" val="37765366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325688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42037934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981200"/>
            <a:ext cx="3810000" cy="3733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00600" y="1981200"/>
            <a:ext cx="3810000" cy="3733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506353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939827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598471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88374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9740832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2750858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95764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609600"/>
            <a:ext cx="2286000" cy="5105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609600"/>
            <a:ext cx="6705600" cy="5105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186642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invGray">
      <p:bgPr>
        <a:gradFill rotWithShape="0">
          <a:gsLst>
            <a:gs pos="0">
              <a:schemeClr val="bg2"/>
            </a:gs>
            <a:gs pos="50000">
              <a:schemeClr val="bg1"/>
            </a:gs>
            <a:gs pos="100000">
              <a:schemeClr val="bg2"/>
            </a:gs>
          </a:gsLst>
          <a:lin ang="0" scaled="1"/>
        </a:gra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1026" name="Rectangle 11"/>
          <p:cNvSpPr>
            <a:spLocks noGrp="1" noChangeArrowheads="1"/>
          </p:cNvSpPr>
          <p:nvPr>
            <p:ph type="title"/>
          </p:nvPr>
        </p:nvSpPr>
        <p:spPr bwMode="auto">
          <a:xfrm>
            <a:off x="0" y="60960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15"/>
          <p:cNvSpPr>
            <a:spLocks noGrp="1" noChangeArrowheads="1"/>
          </p:cNvSpPr>
          <p:nvPr>
            <p:ph type="body" idx="1"/>
          </p:nvPr>
        </p:nvSpPr>
        <p:spPr bwMode="auto">
          <a:xfrm>
            <a:off x="838200" y="1981200"/>
            <a:ext cx="77724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52592" name="Rectangle 16"/>
          <p:cNvSpPr>
            <a:spLocks noChangeArrowheads="1"/>
          </p:cNvSpPr>
          <p:nvPr/>
        </p:nvSpPr>
        <p:spPr bwMode="auto">
          <a:xfrm>
            <a:off x="0" y="6324600"/>
            <a:ext cx="9144000" cy="533400"/>
          </a:xfrm>
          <a:prstGeom prst="rect">
            <a:avLst/>
          </a:prstGeom>
          <a:solidFill>
            <a:schemeClr val="tx2"/>
          </a:solidFill>
          <a:ln w="9525">
            <a:noFill/>
            <a:miter lim="800000"/>
            <a:headEnd/>
            <a:tailEnd/>
          </a:ln>
          <a:effectLst/>
        </p:spPr>
        <p:txBody>
          <a:bodyPr wrap="none" anchor="ctr"/>
          <a:lstStyle/>
          <a:p>
            <a:pPr>
              <a:defRPr/>
            </a:pPr>
            <a:endParaRPr lang="en-US"/>
          </a:p>
        </p:txBody>
      </p:sp>
      <p:pic>
        <p:nvPicPr>
          <p:cNvPr id="1029" name="Picture 18" descr="AC-289-for-PPT.gif                                             00028115penelope hd                    BA575C7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248400" y="6442075"/>
            <a:ext cx="266223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dk2" tx1="lt1" bg2="dk1" tx2="lt2" accent1="accent1" accent2="accent2" accent3="accent3" accent4="accent4" accent5="accent5" accent6="accent6" hlink="hlink" folHlink="folHlink"/>
  <p:sldLayoutIdLst>
    <p:sldLayoutId id="2147483774"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Lst>
  <p:txStyles>
    <p:titleStyle>
      <a:lvl1pPr algn="ctr" rtl="0" eaLnBrk="0" fontAlgn="base" hangingPunct="0">
        <a:spcBef>
          <a:spcPct val="0"/>
        </a:spcBef>
        <a:spcAft>
          <a:spcPct val="0"/>
        </a:spcAft>
        <a:defRPr sz="4400">
          <a:solidFill>
            <a:srgbClr val="FFCC00"/>
          </a:solidFill>
          <a:latin typeface="+mj-lt"/>
          <a:ea typeface="+mj-ea"/>
          <a:cs typeface="+mj-cs"/>
        </a:defRPr>
      </a:lvl1pPr>
      <a:lvl2pPr algn="ctr" rtl="0" eaLnBrk="0" fontAlgn="base" hangingPunct="0">
        <a:spcBef>
          <a:spcPct val="0"/>
        </a:spcBef>
        <a:spcAft>
          <a:spcPct val="0"/>
        </a:spcAft>
        <a:defRPr sz="4400">
          <a:solidFill>
            <a:srgbClr val="FFCC00"/>
          </a:solidFill>
          <a:latin typeface="B Goudy Bold" charset="0"/>
        </a:defRPr>
      </a:lvl2pPr>
      <a:lvl3pPr algn="ctr" rtl="0" eaLnBrk="0" fontAlgn="base" hangingPunct="0">
        <a:spcBef>
          <a:spcPct val="0"/>
        </a:spcBef>
        <a:spcAft>
          <a:spcPct val="0"/>
        </a:spcAft>
        <a:defRPr sz="4400">
          <a:solidFill>
            <a:srgbClr val="FFCC00"/>
          </a:solidFill>
          <a:latin typeface="B Goudy Bold" charset="0"/>
        </a:defRPr>
      </a:lvl3pPr>
      <a:lvl4pPr algn="ctr" rtl="0" eaLnBrk="0" fontAlgn="base" hangingPunct="0">
        <a:spcBef>
          <a:spcPct val="0"/>
        </a:spcBef>
        <a:spcAft>
          <a:spcPct val="0"/>
        </a:spcAft>
        <a:defRPr sz="4400">
          <a:solidFill>
            <a:srgbClr val="FFCC00"/>
          </a:solidFill>
          <a:latin typeface="B Goudy Bold" charset="0"/>
        </a:defRPr>
      </a:lvl4pPr>
      <a:lvl5pPr algn="ctr" rtl="0" eaLnBrk="0" fontAlgn="base" hangingPunct="0">
        <a:spcBef>
          <a:spcPct val="0"/>
        </a:spcBef>
        <a:spcAft>
          <a:spcPct val="0"/>
        </a:spcAft>
        <a:defRPr sz="4400">
          <a:solidFill>
            <a:srgbClr val="FFCC00"/>
          </a:solidFill>
          <a:latin typeface="B Goudy Bold" charset="0"/>
        </a:defRPr>
      </a:lvl5pPr>
      <a:lvl6pPr marL="457200" algn="ctr" rtl="0" eaLnBrk="1" fontAlgn="base" hangingPunct="1">
        <a:spcBef>
          <a:spcPct val="0"/>
        </a:spcBef>
        <a:spcAft>
          <a:spcPct val="0"/>
        </a:spcAft>
        <a:defRPr sz="4400">
          <a:solidFill>
            <a:srgbClr val="FFCC00"/>
          </a:solidFill>
          <a:latin typeface="B Goudy Bold" charset="0"/>
        </a:defRPr>
      </a:lvl6pPr>
      <a:lvl7pPr marL="914400" algn="ctr" rtl="0" eaLnBrk="1" fontAlgn="base" hangingPunct="1">
        <a:spcBef>
          <a:spcPct val="0"/>
        </a:spcBef>
        <a:spcAft>
          <a:spcPct val="0"/>
        </a:spcAft>
        <a:defRPr sz="4400">
          <a:solidFill>
            <a:srgbClr val="FFCC00"/>
          </a:solidFill>
          <a:latin typeface="B Goudy Bold" charset="0"/>
        </a:defRPr>
      </a:lvl7pPr>
      <a:lvl8pPr marL="1371600" algn="ctr" rtl="0" eaLnBrk="1" fontAlgn="base" hangingPunct="1">
        <a:spcBef>
          <a:spcPct val="0"/>
        </a:spcBef>
        <a:spcAft>
          <a:spcPct val="0"/>
        </a:spcAft>
        <a:defRPr sz="4400">
          <a:solidFill>
            <a:srgbClr val="FFCC00"/>
          </a:solidFill>
          <a:latin typeface="B Goudy Bold" charset="0"/>
        </a:defRPr>
      </a:lvl8pPr>
      <a:lvl9pPr marL="1828800" algn="ctr" rtl="0" eaLnBrk="1" fontAlgn="base" hangingPunct="1">
        <a:spcBef>
          <a:spcPct val="0"/>
        </a:spcBef>
        <a:spcAft>
          <a:spcPct val="0"/>
        </a:spcAft>
        <a:defRPr sz="4400">
          <a:solidFill>
            <a:srgbClr val="FFCC00"/>
          </a:solidFill>
          <a:latin typeface="B Goudy Bold" charset="0"/>
        </a:defRPr>
      </a:lvl9pPr>
    </p:titleStyle>
    <p:bodyStyle>
      <a:lvl1pPr marL="342900" indent="-342900" algn="l" rtl="0" eaLnBrk="0" fontAlgn="base" hangingPunct="0">
        <a:spcBef>
          <a:spcPct val="20000"/>
        </a:spcBef>
        <a:spcAft>
          <a:spcPct val="0"/>
        </a:spcAft>
        <a:buSzPct val="80000"/>
        <a:buFont typeface="Times"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SzPct val="75000"/>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6"/>
          <p:cNvSpPr>
            <a:spLocks noChangeArrowheads="1"/>
          </p:cNvSpPr>
          <p:nvPr/>
        </p:nvSpPr>
        <p:spPr bwMode="auto">
          <a:xfrm>
            <a:off x="2105025" y="17875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en-US"/>
          </a:p>
        </p:txBody>
      </p:sp>
      <p:sp>
        <p:nvSpPr>
          <p:cNvPr id="3075" name="Rectangle 17"/>
          <p:cNvSpPr>
            <a:spLocks noChangeArrowheads="1"/>
          </p:cNvSpPr>
          <p:nvPr/>
        </p:nvSpPr>
        <p:spPr bwMode="auto">
          <a:xfrm>
            <a:off x="1449388" y="183673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en-US"/>
          </a:p>
        </p:txBody>
      </p:sp>
      <p:sp>
        <p:nvSpPr>
          <p:cNvPr id="3076" name="Rectangle 24"/>
          <p:cNvSpPr>
            <a:spLocks noGrp="1" noChangeArrowheads="1"/>
          </p:cNvSpPr>
          <p:nvPr>
            <p:ph type="ctrTitle"/>
          </p:nvPr>
        </p:nvSpPr>
        <p:spPr>
          <a:xfrm>
            <a:off x="0" y="1177925"/>
            <a:ext cx="9144000" cy="2133600"/>
          </a:xfrm>
        </p:spPr>
        <p:txBody>
          <a:bodyPr/>
          <a:lstStyle/>
          <a:p>
            <a:pPr eaLnBrk="1" hangingPunct="1"/>
            <a:r>
              <a:rPr lang="en-US" sz="6000" dirty="0" smtClean="0"/>
              <a:t>Supervisor Information</a:t>
            </a:r>
            <a:r>
              <a:rPr lang="en-US" sz="3200" dirty="0" smtClean="0"/>
              <a:t/>
            </a:r>
            <a:br>
              <a:rPr lang="en-US" sz="3200" dirty="0" smtClean="0"/>
            </a:br>
            <a:endParaRPr lang="en-US" dirty="0" smtClean="0"/>
          </a:p>
        </p:txBody>
      </p:sp>
      <p:sp>
        <p:nvSpPr>
          <p:cNvPr id="3077" name="Rectangle 25"/>
          <p:cNvSpPr>
            <a:spLocks noGrp="1" noChangeArrowheads="1"/>
          </p:cNvSpPr>
          <p:nvPr>
            <p:ph type="subTitle" idx="1"/>
          </p:nvPr>
        </p:nvSpPr>
        <p:spPr>
          <a:xfrm>
            <a:off x="0" y="3352800"/>
            <a:ext cx="9144000" cy="1684338"/>
          </a:xfrm>
        </p:spPr>
        <p:txBody>
          <a:bodyPr/>
          <a:lstStyle/>
          <a:p>
            <a:pPr eaLnBrk="1" hangingPunct="1"/>
            <a:r>
              <a:rPr lang="en-US" dirty="0" smtClean="0"/>
              <a:t>Using WebAdvisor to Approve Hours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0" y="1066800"/>
            <a:ext cx="9144000" cy="762000"/>
          </a:xfrm>
        </p:spPr>
        <p:txBody>
          <a:bodyPr/>
          <a:lstStyle/>
          <a:p>
            <a:pPr eaLnBrk="1" hangingPunct="1"/>
            <a:r>
              <a:rPr lang="en-US" dirty="0" smtClean="0"/>
              <a:t>Reasons for doing this:</a:t>
            </a:r>
            <a:br>
              <a:rPr lang="en-US" dirty="0" smtClean="0"/>
            </a:br>
            <a:r>
              <a:rPr lang="en-US" dirty="0" smtClean="0"/>
              <a:t/>
            </a:r>
            <a:br>
              <a:rPr lang="en-US" dirty="0" smtClean="0"/>
            </a:br>
            <a:r>
              <a:rPr lang="en-US" dirty="0" smtClean="0"/>
              <a:t/>
            </a:r>
            <a:br>
              <a:rPr lang="en-US" dirty="0" smtClean="0"/>
            </a:br>
            <a:endParaRPr lang="en-US" dirty="0" smtClean="0"/>
          </a:p>
        </p:txBody>
      </p:sp>
      <p:sp>
        <p:nvSpPr>
          <p:cNvPr id="3" name="TextBox 2"/>
          <p:cNvSpPr txBox="1"/>
          <p:nvPr/>
        </p:nvSpPr>
        <p:spPr>
          <a:xfrm>
            <a:off x="533400" y="1212422"/>
            <a:ext cx="8225119" cy="5632311"/>
          </a:xfrm>
          <a:prstGeom prst="rect">
            <a:avLst/>
          </a:prstGeom>
          <a:noFill/>
        </p:spPr>
        <p:txBody>
          <a:bodyPr wrap="square" rtlCol="0">
            <a:spAutoFit/>
          </a:bodyPr>
          <a:lstStyle/>
          <a:p>
            <a:pPr marL="571500" indent="-571500">
              <a:buFont typeface="Arial" pitchFamily="34" charset="0"/>
              <a:buChar char="•"/>
            </a:pPr>
            <a:r>
              <a:rPr lang="en-US" sz="3600" dirty="0" smtClean="0"/>
              <a:t>Enhance Sustainability</a:t>
            </a:r>
          </a:p>
          <a:p>
            <a:endParaRPr lang="en-US" sz="3600" dirty="0" smtClean="0"/>
          </a:p>
          <a:p>
            <a:pPr marL="571500" indent="-571500">
              <a:buFont typeface="Arial" pitchFamily="34" charset="0"/>
              <a:buChar char="•"/>
            </a:pPr>
            <a:r>
              <a:rPr lang="en-US" sz="3600" dirty="0" smtClean="0"/>
              <a:t>Reduce delays in payroll processing</a:t>
            </a:r>
          </a:p>
          <a:p>
            <a:endParaRPr lang="en-US" sz="3600" dirty="0" smtClean="0"/>
          </a:p>
          <a:p>
            <a:pPr marL="571500" indent="-571500">
              <a:buFont typeface="Arial" pitchFamily="34" charset="0"/>
              <a:buChar char="•"/>
            </a:pPr>
            <a:r>
              <a:rPr lang="en-US" sz="3600" dirty="0" smtClean="0"/>
              <a:t>Improve accuracy – no handwriting</a:t>
            </a:r>
          </a:p>
          <a:p>
            <a:endParaRPr lang="en-US" sz="3600" dirty="0" smtClean="0"/>
          </a:p>
          <a:p>
            <a:pPr marL="571500" indent="-571500">
              <a:buFont typeface="Arial" pitchFamily="34" charset="0"/>
              <a:buChar char="•"/>
            </a:pPr>
            <a:r>
              <a:rPr lang="en-US" sz="3600" dirty="0" smtClean="0"/>
              <a:t>Ability to enter and approve hours on the web from anywhere at any time</a:t>
            </a:r>
          </a:p>
          <a:p>
            <a:endParaRPr lang="en-US" sz="3600" dirty="0"/>
          </a:p>
        </p:txBody>
      </p:sp>
    </p:spTree>
    <p:extLst>
      <p:ext uri="{BB962C8B-B14F-4D97-AF65-F5344CB8AC3E}">
        <p14:creationId xmlns:p14="http://schemas.microsoft.com/office/powerpoint/2010/main" val="23666362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pPr eaLnBrk="1" hangingPunct="1"/>
            <a:r>
              <a:rPr lang="en-US" dirty="0" smtClean="0"/>
              <a:t>WebAdvisor</a:t>
            </a:r>
          </a:p>
        </p:txBody>
      </p:sp>
      <p:sp>
        <p:nvSpPr>
          <p:cNvPr id="2" name="TextBox 1"/>
          <p:cNvSpPr txBox="1"/>
          <p:nvPr/>
        </p:nvSpPr>
        <p:spPr>
          <a:xfrm>
            <a:off x="304800" y="2057400"/>
            <a:ext cx="8382000" cy="1569660"/>
          </a:xfrm>
          <a:prstGeom prst="rect">
            <a:avLst/>
          </a:prstGeom>
          <a:noFill/>
        </p:spPr>
        <p:txBody>
          <a:bodyPr wrap="square" rtlCol="0">
            <a:spAutoFit/>
          </a:bodyPr>
          <a:lstStyle/>
          <a:p>
            <a:r>
              <a:rPr lang="en-US" sz="3200" dirty="0" smtClean="0"/>
              <a:t>Access from my.allegheny.edu</a:t>
            </a:r>
          </a:p>
          <a:p>
            <a:endParaRPr lang="en-US" sz="3200" dirty="0" smtClean="0"/>
          </a:p>
          <a:p>
            <a:r>
              <a:rPr lang="en-US" sz="3200" dirty="0" smtClean="0"/>
              <a:t>Sign in with Network User ID and password</a:t>
            </a:r>
            <a:endParaRPr lang="en-US" sz="32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143000"/>
            <a:ext cx="8686800" cy="34733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Down Arrow 4"/>
          <p:cNvSpPr/>
          <p:nvPr/>
        </p:nvSpPr>
        <p:spPr bwMode="auto">
          <a:xfrm>
            <a:off x="5867400" y="914400"/>
            <a:ext cx="484632" cy="978408"/>
          </a:xfrm>
          <a:prstGeom prst="downArrow">
            <a:avLst/>
          </a:prstGeom>
          <a:solidFill>
            <a:srgbClr val="FF00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8562310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143000"/>
            <a:ext cx="8229600" cy="36468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own Arrow 3"/>
          <p:cNvSpPr/>
          <p:nvPr/>
        </p:nvSpPr>
        <p:spPr bwMode="auto">
          <a:xfrm>
            <a:off x="6705600" y="419100"/>
            <a:ext cx="484632" cy="978408"/>
          </a:xfrm>
          <a:prstGeom prst="downArrow">
            <a:avLst/>
          </a:prstGeom>
          <a:solidFill>
            <a:srgbClr val="FF00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25826387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2451806"/>
            <a:ext cx="3676650" cy="2476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1"/>
          <p:cNvSpPr>
            <a:spLocks noGrp="1"/>
          </p:cNvSpPr>
          <p:nvPr>
            <p:ph type="title"/>
          </p:nvPr>
        </p:nvSpPr>
        <p:spPr>
          <a:xfrm>
            <a:off x="0" y="609600"/>
            <a:ext cx="9144000" cy="1143000"/>
          </a:xfrm>
        </p:spPr>
        <p:txBody>
          <a:bodyPr/>
          <a:lstStyle/>
          <a:p>
            <a:pPr eaLnBrk="1" hangingPunct="1"/>
            <a:r>
              <a:rPr lang="en-US" dirty="0" smtClean="0"/>
              <a:t>Enter your Network User ID and Password</a:t>
            </a:r>
          </a:p>
        </p:txBody>
      </p:sp>
    </p:spTree>
    <p:extLst>
      <p:ext uri="{BB962C8B-B14F-4D97-AF65-F5344CB8AC3E}">
        <p14:creationId xmlns:p14="http://schemas.microsoft.com/office/powerpoint/2010/main" val="25077058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90" y="2057400"/>
            <a:ext cx="9067800" cy="4018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1"/>
          <p:cNvSpPr>
            <a:spLocks noGrp="1"/>
          </p:cNvSpPr>
          <p:nvPr>
            <p:ph type="title"/>
          </p:nvPr>
        </p:nvSpPr>
        <p:spPr>
          <a:xfrm>
            <a:off x="0" y="609600"/>
            <a:ext cx="9144000" cy="1143000"/>
          </a:xfrm>
        </p:spPr>
        <p:txBody>
          <a:bodyPr/>
          <a:lstStyle/>
          <a:p>
            <a:pPr eaLnBrk="1" hangingPunct="1"/>
            <a:r>
              <a:rPr lang="en-US" dirty="0" smtClean="0"/>
              <a:t>Select “Employees”</a:t>
            </a:r>
          </a:p>
        </p:txBody>
      </p:sp>
    </p:spTree>
    <p:extLst>
      <p:ext uri="{BB962C8B-B14F-4D97-AF65-F5344CB8AC3E}">
        <p14:creationId xmlns:p14="http://schemas.microsoft.com/office/powerpoint/2010/main" val="19510338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75" y="2590800"/>
            <a:ext cx="8915400" cy="351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1"/>
          <p:cNvSpPr>
            <a:spLocks noGrp="1"/>
          </p:cNvSpPr>
          <p:nvPr>
            <p:ph type="title"/>
          </p:nvPr>
        </p:nvSpPr>
        <p:spPr>
          <a:xfrm>
            <a:off x="0" y="609600"/>
            <a:ext cx="9144000" cy="1143000"/>
          </a:xfrm>
        </p:spPr>
        <p:txBody>
          <a:bodyPr/>
          <a:lstStyle/>
          <a:p>
            <a:pPr eaLnBrk="1" hangingPunct="1"/>
            <a:r>
              <a:rPr lang="en-US" dirty="0" smtClean="0"/>
              <a:t>Select “Approve Employee Time Sheet”</a:t>
            </a:r>
          </a:p>
        </p:txBody>
      </p:sp>
    </p:spTree>
    <p:extLst>
      <p:ext uri="{BB962C8B-B14F-4D97-AF65-F5344CB8AC3E}">
        <p14:creationId xmlns:p14="http://schemas.microsoft.com/office/powerpoint/2010/main" val="29298454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37432" y="3201675"/>
            <a:ext cx="8758929" cy="30276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1"/>
          <p:cNvSpPr>
            <a:spLocks noGrp="1"/>
          </p:cNvSpPr>
          <p:nvPr>
            <p:ph type="title"/>
          </p:nvPr>
        </p:nvSpPr>
        <p:spPr>
          <a:xfrm>
            <a:off x="0" y="609600"/>
            <a:ext cx="9144000" cy="1143000"/>
          </a:xfrm>
        </p:spPr>
        <p:txBody>
          <a:bodyPr/>
          <a:lstStyle/>
          <a:p>
            <a:pPr eaLnBrk="1" hangingPunct="1"/>
            <a:r>
              <a:rPr lang="en-US" dirty="0" smtClean="0"/>
              <a:t>Select the Time Sheet to Approve</a:t>
            </a:r>
          </a:p>
        </p:txBody>
      </p:sp>
    </p:spTree>
    <p:extLst>
      <p:ext uri="{BB962C8B-B14F-4D97-AF65-F5344CB8AC3E}">
        <p14:creationId xmlns:p14="http://schemas.microsoft.com/office/powerpoint/2010/main" val="26408638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85800"/>
            <a:ext cx="9144000" cy="1281954"/>
          </a:xfrm>
        </p:spPr>
        <p:txBody>
          <a:bodyPr/>
          <a:lstStyle/>
          <a:p>
            <a:r>
              <a:rPr lang="en-US" dirty="0" smtClean="0"/>
              <a:t>Verify the Information</a:t>
            </a:r>
            <a:br>
              <a:rPr lang="en-US" dirty="0" smtClean="0"/>
            </a:b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1592118"/>
            <a:ext cx="7942978" cy="4607468"/>
          </a:xfrm>
          <a:prstGeom prst="rect">
            <a:avLst/>
          </a:prstGeom>
        </p:spPr>
      </p:pic>
    </p:spTree>
    <p:extLst>
      <p:ext uri="{BB962C8B-B14F-4D97-AF65-F5344CB8AC3E}">
        <p14:creationId xmlns:p14="http://schemas.microsoft.com/office/powerpoint/2010/main" val="37401562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143000"/>
          </a:xfrm>
        </p:spPr>
        <p:txBody>
          <a:bodyPr/>
          <a:lstStyle/>
          <a:p>
            <a:r>
              <a:rPr lang="en-US" dirty="0" smtClean="0"/>
              <a:t>Check the Approved by Supvr box and click SAVE</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7800" y="2084386"/>
            <a:ext cx="6983223" cy="4253255"/>
          </a:xfrm>
          <a:prstGeom prst="rect">
            <a:avLst/>
          </a:prstGeom>
        </p:spPr>
      </p:pic>
    </p:spTree>
    <p:extLst>
      <p:ext uri="{BB962C8B-B14F-4D97-AF65-F5344CB8AC3E}">
        <p14:creationId xmlns:p14="http://schemas.microsoft.com/office/powerpoint/2010/main" val="112486284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81000"/>
            <a:ext cx="9144000" cy="1143000"/>
          </a:xfrm>
        </p:spPr>
        <p:txBody>
          <a:bodyPr/>
          <a:lstStyle/>
          <a:p>
            <a:r>
              <a:rPr lang="en-US" dirty="0" smtClean="0"/>
              <a:t>Approving Time Sheets</a:t>
            </a:r>
            <a:endParaRPr lang="en-US" dirty="0"/>
          </a:p>
        </p:txBody>
      </p:sp>
      <p:sp>
        <p:nvSpPr>
          <p:cNvPr id="3" name="Rectangle 2"/>
          <p:cNvSpPr/>
          <p:nvPr/>
        </p:nvSpPr>
        <p:spPr>
          <a:xfrm>
            <a:off x="191911" y="1524000"/>
            <a:ext cx="8839200" cy="3539430"/>
          </a:xfrm>
          <a:prstGeom prst="rect">
            <a:avLst/>
          </a:prstGeom>
        </p:spPr>
        <p:txBody>
          <a:bodyPr wrap="square">
            <a:spAutoFit/>
          </a:bodyPr>
          <a:lstStyle/>
          <a:p>
            <a:r>
              <a:rPr lang="en-US" sz="2800" dirty="0" smtClean="0"/>
              <a:t>Each Time Sheet will have 2 weeks on it.  Be sure to check both weeks</a:t>
            </a:r>
          </a:p>
          <a:p>
            <a:endParaRPr lang="en-US" sz="2800" dirty="0"/>
          </a:p>
          <a:p>
            <a:r>
              <a:rPr lang="en-US" sz="2800" dirty="0" smtClean="0"/>
              <a:t>Hours will be entered as regular unless another type (Sick, Vacation, etc) is needed.</a:t>
            </a:r>
          </a:p>
          <a:p>
            <a:endParaRPr lang="en-US" sz="2800" dirty="0"/>
          </a:p>
          <a:p>
            <a:r>
              <a:rPr lang="en-US" sz="2800" dirty="0" smtClean="0"/>
              <a:t>Overtime will be determined by the system.</a:t>
            </a:r>
          </a:p>
          <a:p>
            <a:endParaRPr lang="en-US" sz="2800" dirty="0"/>
          </a:p>
        </p:txBody>
      </p:sp>
    </p:spTree>
    <p:extLst>
      <p:ext uri="{BB962C8B-B14F-4D97-AF65-F5344CB8AC3E}">
        <p14:creationId xmlns:p14="http://schemas.microsoft.com/office/powerpoint/2010/main" val="40901263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Entering </a:t>
            </a:r>
            <a:r>
              <a:rPr lang="en-US" dirty="0" smtClean="0"/>
              <a:t>Your Hours (2 of 6)</a:t>
            </a:r>
            <a:endParaRPr lang="en-US" dirty="0"/>
          </a:p>
        </p:txBody>
      </p:sp>
      <p:sp>
        <p:nvSpPr>
          <p:cNvPr id="3" name="Rectangle 2"/>
          <p:cNvSpPr/>
          <p:nvPr/>
        </p:nvSpPr>
        <p:spPr>
          <a:xfrm>
            <a:off x="191911" y="1752600"/>
            <a:ext cx="8839200" cy="4401205"/>
          </a:xfrm>
          <a:prstGeom prst="rect">
            <a:avLst/>
          </a:prstGeom>
        </p:spPr>
        <p:txBody>
          <a:bodyPr wrap="square">
            <a:spAutoFit/>
          </a:bodyPr>
          <a:lstStyle/>
          <a:p>
            <a:r>
              <a:rPr lang="en-US" sz="2800" dirty="0"/>
              <a:t>You may change hours if necessary.  Please make a record in the comment box if you do</a:t>
            </a:r>
            <a:r>
              <a:rPr lang="en-US" sz="2800" dirty="0" smtClean="0"/>
              <a:t>.</a:t>
            </a:r>
          </a:p>
          <a:p>
            <a:endParaRPr lang="en-US" sz="2800" dirty="0"/>
          </a:p>
          <a:p>
            <a:r>
              <a:rPr lang="en-US" sz="2800" dirty="0" smtClean="0"/>
              <a:t>Employees may view the final time sheet, including your comments, and they may add comments.</a:t>
            </a:r>
          </a:p>
          <a:p>
            <a:endParaRPr lang="en-US" sz="2800" dirty="0"/>
          </a:p>
          <a:p>
            <a:r>
              <a:rPr lang="en-US" sz="2800" dirty="0" smtClean="0"/>
              <a:t>Once Approved neither you nor the employee may make changes.</a:t>
            </a:r>
          </a:p>
          <a:p>
            <a:endParaRPr lang="en-US" sz="2800" dirty="0"/>
          </a:p>
          <a:p>
            <a:r>
              <a:rPr lang="en-US" sz="2800" dirty="0" smtClean="0"/>
              <a:t>Changes must be made by HR.</a:t>
            </a:r>
            <a:endParaRPr lang="en-US" sz="2800" dirty="0"/>
          </a:p>
        </p:txBody>
      </p:sp>
    </p:spTree>
    <p:extLst>
      <p:ext uri="{BB962C8B-B14F-4D97-AF65-F5344CB8AC3E}">
        <p14:creationId xmlns:p14="http://schemas.microsoft.com/office/powerpoint/2010/main" val="25523549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Entering Your Hours </a:t>
            </a:r>
            <a:r>
              <a:rPr lang="en-US" dirty="0" smtClean="0"/>
              <a:t>(4 of 6)</a:t>
            </a:r>
            <a:endParaRPr lang="en-US" dirty="0"/>
          </a:p>
        </p:txBody>
      </p:sp>
      <p:sp>
        <p:nvSpPr>
          <p:cNvPr id="3" name="Rectangle 2"/>
          <p:cNvSpPr/>
          <p:nvPr/>
        </p:nvSpPr>
        <p:spPr>
          <a:xfrm>
            <a:off x="191911" y="1752600"/>
            <a:ext cx="8839200" cy="2246769"/>
          </a:xfrm>
          <a:prstGeom prst="rect">
            <a:avLst/>
          </a:prstGeom>
        </p:spPr>
        <p:txBody>
          <a:bodyPr wrap="square">
            <a:spAutoFit/>
          </a:bodyPr>
          <a:lstStyle/>
          <a:p>
            <a:r>
              <a:rPr lang="en-US" sz="2800" dirty="0" smtClean="0"/>
              <a:t>ALWAYS click the SAVE button to save your work.  If you do not click SAVE, your approval will not be saved.  You should click SAVE all the way back to the WebAdvisor Menu.</a:t>
            </a:r>
          </a:p>
          <a:p>
            <a:endParaRPr lang="en-US" sz="2800" dirty="0"/>
          </a:p>
        </p:txBody>
      </p:sp>
    </p:spTree>
    <p:extLst>
      <p:ext uri="{BB962C8B-B14F-4D97-AF65-F5344CB8AC3E}">
        <p14:creationId xmlns:p14="http://schemas.microsoft.com/office/powerpoint/2010/main" val="2877746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Entering Your Hours </a:t>
            </a:r>
            <a:r>
              <a:rPr lang="en-US" dirty="0" smtClean="0"/>
              <a:t>(6 of 6)</a:t>
            </a:r>
            <a:endParaRPr lang="en-US" dirty="0"/>
          </a:p>
        </p:txBody>
      </p:sp>
      <p:sp>
        <p:nvSpPr>
          <p:cNvPr id="3" name="Rectangle 2"/>
          <p:cNvSpPr/>
          <p:nvPr/>
        </p:nvSpPr>
        <p:spPr>
          <a:xfrm>
            <a:off x="191911" y="1752600"/>
            <a:ext cx="8839200" cy="3539430"/>
          </a:xfrm>
          <a:prstGeom prst="rect">
            <a:avLst/>
          </a:prstGeom>
        </p:spPr>
        <p:txBody>
          <a:bodyPr wrap="square">
            <a:spAutoFit/>
          </a:bodyPr>
          <a:lstStyle/>
          <a:p>
            <a:r>
              <a:rPr lang="en-US" sz="2800" dirty="0" smtClean="0"/>
              <a:t>The Comments box will be visible to you, your Supervisor, and to HR so please use it as a communications tool.  It is free form and can be as long as you need.</a:t>
            </a:r>
          </a:p>
          <a:p>
            <a:endParaRPr lang="en-US" sz="2800" dirty="0"/>
          </a:p>
          <a:p>
            <a:r>
              <a:rPr lang="en-US" sz="2800" dirty="0" smtClean="0"/>
              <a:t>Your Supervisor can enter or respond to comments when approving your time sheet.</a:t>
            </a:r>
          </a:p>
          <a:p>
            <a:endParaRPr lang="en-US" sz="2800" dirty="0"/>
          </a:p>
        </p:txBody>
      </p:sp>
    </p:spTree>
    <p:extLst>
      <p:ext uri="{BB962C8B-B14F-4D97-AF65-F5344CB8AC3E}">
        <p14:creationId xmlns:p14="http://schemas.microsoft.com/office/powerpoint/2010/main" val="21456737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Steps</a:t>
            </a:r>
            <a:endParaRPr lang="en-US" dirty="0"/>
          </a:p>
        </p:txBody>
      </p:sp>
      <p:sp>
        <p:nvSpPr>
          <p:cNvPr id="4" name="TextBox 3"/>
          <p:cNvSpPr txBox="1"/>
          <p:nvPr/>
        </p:nvSpPr>
        <p:spPr>
          <a:xfrm>
            <a:off x="228600" y="1940088"/>
            <a:ext cx="8458200" cy="4031873"/>
          </a:xfrm>
          <a:prstGeom prst="rect">
            <a:avLst/>
          </a:prstGeom>
          <a:noFill/>
        </p:spPr>
        <p:txBody>
          <a:bodyPr wrap="square" rtlCol="0">
            <a:spAutoFit/>
          </a:bodyPr>
          <a:lstStyle/>
          <a:p>
            <a:r>
              <a:rPr lang="en-US" sz="3200" dirty="0" smtClean="0"/>
              <a:t>Start using WebAdvisor to approve time sheets</a:t>
            </a:r>
          </a:p>
          <a:p>
            <a:endParaRPr lang="en-US" sz="3200" dirty="0" smtClean="0"/>
          </a:p>
          <a:p>
            <a:r>
              <a:rPr lang="en-US" sz="3200" dirty="0" smtClean="0">
                <a:solidFill>
                  <a:srgbClr val="FF0000"/>
                </a:solidFill>
              </a:rPr>
              <a:t>Continue to sign completed paper time sheets</a:t>
            </a:r>
          </a:p>
          <a:p>
            <a:endParaRPr lang="en-US" sz="3200" dirty="0" smtClean="0"/>
          </a:p>
          <a:p>
            <a:r>
              <a:rPr lang="en-US" sz="3200" dirty="0" smtClean="0"/>
              <a:t>HR will compare WebAdvisor with paper</a:t>
            </a:r>
          </a:p>
          <a:p>
            <a:endParaRPr lang="en-US" sz="3200" dirty="0"/>
          </a:p>
          <a:p>
            <a:r>
              <a:rPr lang="en-US" sz="3200" dirty="0" smtClean="0">
                <a:solidFill>
                  <a:srgbClr val="FF0000"/>
                </a:solidFill>
              </a:rPr>
              <a:t>Employees will be paid from paper time sheet</a:t>
            </a:r>
            <a:endParaRPr lang="en-US" sz="3200" dirty="0">
              <a:solidFill>
                <a:srgbClr val="FF0000"/>
              </a:solidFill>
            </a:endParaRPr>
          </a:p>
        </p:txBody>
      </p:sp>
    </p:spTree>
    <p:extLst>
      <p:ext uri="{BB962C8B-B14F-4D97-AF65-F5344CB8AC3E}">
        <p14:creationId xmlns:p14="http://schemas.microsoft.com/office/powerpoint/2010/main" val="28756178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to Expect</a:t>
            </a:r>
            <a:endParaRPr lang="en-US" dirty="0"/>
          </a:p>
        </p:txBody>
      </p:sp>
      <p:sp>
        <p:nvSpPr>
          <p:cNvPr id="3" name="TextBox 2"/>
          <p:cNvSpPr txBox="1"/>
          <p:nvPr/>
        </p:nvSpPr>
        <p:spPr>
          <a:xfrm>
            <a:off x="0" y="2209800"/>
            <a:ext cx="9144000" cy="2677656"/>
          </a:xfrm>
          <a:prstGeom prst="rect">
            <a:avLst/>
          </a:prstGeom>
          <a:noFill/>
        </p:spPr>
        <p:txBody>
          <a:bodyPr wrap="square" rtlCol="0">
            <a:spAutoFit/>
          </a:bodyPr>
          <a:lstStyle/>
          <a:p>
            <a:r>
              <a:rPr lang="en-US" sz="2800" dirty="0" smtClean="0"/>
              <a:t>This is still a new system.  </a:t>
            </a:r>
          </a:p>
          <a:p>
            <a:endParaRPr lang="en-US" sz="2800" dirty="0"/>
          </a:p>
          <a:p>
            <a:r>
              <a:rPr lang="en-US" sz="2800" dirty="0" smtClean="0"/>
              <a:t>We have been testing for eight weeks but there may still be issues.</a:t>
            </a:r>
          </a:p>
          <a:p>
            <a:endParaRPr lang="en-US" sz="2800" dirty="0"/>
          </a:p>
          <a:p>
            <a:endParaRPr lang="en-US" sz="2800" dirty="0"/>
          </a:p>
        </p:txBody>
      </p:sp>
    </p:spTree>
    <p:extLst>
      <p:ext uri="{BB962C8B-B14F-4D97-AF65-F5344CB8AC3E}">
        <p14:creationId xmlns:p14="http://schemas.microsoft.com/office/powerpoint/2010/main" val="276566396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to Do</a:t>
            </a:r>
            <a:endParaRPr lang="en-US" dirty="0"/>
          </a:p>
        </p:txBody>
      </p:sp>
      <p:sp>
        <p:nvSpPr>
          <p:cNvPr id="3" name="TextBox 2"/>
          <p:cNvSpPr txBox="1"/>
          <p:nvPr/>
        </p:nvSpPr>
        <p:spPr>
          <a:xfrm>
            <a:off x="76200" y="2209800"/>
            <a:ext cx="9067800" cy="4247317"/>
          </a:xfrm>
          <a:prstGeom prst="rect">
            <a:avLst/>
          </a:prstGeom>
          <a:noFill/>
        </p:spPr>
        <p:txBody>
          <a:bodyPr wrap="square" rtlCol="0">
            <a:spAutoFit/>
          </a:bodyPr>
          <a:lstStyle/>
          <a:p>
            <a:r>
              <a:rPr lang="en-US" sz="2800" dirty="0" smtClean="0"/>
              <a:t>If you have trouble logging in to WebAdvisor, call the Help Desk at 2755.</a:t>
            </a:r>
          </a:p>
          <a:p>
            <a:endParaRPr lang="en-US" sz="2800" dirty="0"/>
          </a:p>
          <a:p>
            <a:r>
              <a:rPr lang="en-US" sz="2800" dirty="0" smtClean="0"/>
              <a:t>Report </a:t>
            </a:r>
            <a:r>
              <a:rPr lang="en-US" sz="2800" dirty="0"/>
              <a:t>problems to Pete (2762) </a:t>
            </a:r>
            <a:r>
              <a:rPr lang="en-US" sz="2800" dirty="0" smtClean="0"/>
              <a:t>or Andy (4792) as soon as </a:t>
            </a:r>
            <a:r>
              <a:rPr lang="en-US" sz="2800" dirty="0"/>
              <a:t>you find them</a:t>
            </a:r>
            <a:r>
              <a:rPr lang="en-US" dirty="0" smtClean="0"/>
              <a:t>.</a:t>
            </a:r>
          </a:p>
          <a:p>
            <a:endParaRPr lang="en-US" sz="2800" dirty="0"/>
          </a:p>
          <a:p>
            <a:r>
              <a:rPr lang="en-US" sz="2800" dirty="0" smtClean="0"/>
              <a:t>Let us know if you have suggestions for improvement.</a:t>
            </a:r>
          </a:p>
          <a:p>
            <a:endParaRPr lang="en-US" sz="2800" dirty="0"/>
          </a:p>
          <a:p>
            <a:endParaRPr lang="en-US" sz="2800" dirty="0" smtClean="0"/>
          </a:p>
          <a:p>
            <a:endParaRPr lang="en-US" dirty="0" smtClean="0"/>
          </a:p>
        </p:txBody>
      </p:sp>
    </p:spTree>
    <p:extLst>
      <p:ext uri="{BB962C8B-B14F-4D97-AF65-F5344CB8AC3E}">
        <p14:creationId xmlns:p14="http://schemas.microsoft.com/office/powerpoint/2010/main" val="248688176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0" y="2362200"/>
            <a:ext cx="9144000" cy="1143000"/>
          </a:xfrm>
        </p:spPr>
        <p:txBody>
          <a:bodyPr/>
          <a:lstStyle/>
          <a:p>
            <a:pPr eaLnBrk="1" hangingPunct="1"/>
            <a:r>
              <a:rPr lang="en-US" smtClean="0"/>
              <a:t>Questions</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Allegheny Orange">
  <a:themeElements>
    <a:clrScheme name="Ribbons 6">
      <a:dk1>
        <a:srgbClr val="000022"/>
      </a:dk1>
      <a:lt1>
        <a:srgbClr val="FFFFFF"/>
      </a:lt1>
      <a:dk2>
        <a:srgbClr val="000066"/>
      </a:dk2>
      <a:lt2>
        <a:srgbClr val="FFCC00"/>
      </a:lt2>
      <a:accent1>
        <a:srgbClr val="666699"/>
      </a:accent1>
      <a:accent2>
        <a:srgbClr val="000048"/>
      </a:accent2>
      <a:accent3>
        <a:srgbClr val="AAAAB8"/>
      </a:accent3>
      <a:accent4>
        <a:srgbClr val="DADADA"/>
      </a:accent4>
      <a:accent5>
        <a:srgbClr val="B8B8CA"/>
      </a:accent5>
      <a:accent6>
        <a:srgbClr val="000040"/>
      </a:accent6>
      <a:hlink>
        <a:srgbClr val="9999FF"/>
      </a:hlink>
      <a:folHlink>
        <a:srgbClr val="000099"/>
      </a:folHlink>
    </a:clrScheme>
    <a:fontScheme name="Ribbons">
      <a:majorFont>
        <a:latin typeface="B Goudy Bold"/>
        <a:ea typeface=""/>
        <a:cs typeface=""/>
      </a:majorFont>
      <a:minorFont>
        <a:latin typeface="Goudy"/>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Ribbons 1">
        <a:dk1>
          <a:srgbClr val="220011"/>
        </a:dk1>
        <a:lt1>
          <a:srgbClr val="FFFFCC"/>
        </a:lt1>
        <a:dk2>
          <a:srgbClr val="660033"/>
        </a:dk2>
        <a:lt2>
          <a:srgbClr val="FFCC00"/>
        </a:lt2>
        <a:accent1>
          <a:srgbClr val="CC0099"/>
        </a:accent1>
        <a:accent2>
          <a:srgbClr val="56002B"/>
        </a:accent2>
        <a:accent3>
          <a:srgbClr val="B8AAAD"/>
        </a:accent3>
        <a:accent4>
          <a:srgbClr val="DADAAE"/>
        </a:accent4>
        <a:accent5>
          <a:srgbClr val="E2AACA"/>
        </a:accent5>
        <a:accent6>
          <a:srgbClr val="4D0026"/>
        </a:accent6>
        <a:hlink>
          <a:srgbClr val="9C004E"/>
        </a:hlink>
        <a:folHlink>
          <a:srgbClr val="FF6600"/>
        </a:folHlink>
      </a:clrScheme>
      <a:clrMap bg1="dk2" tx1="lt1" bg2="dk1" tx2="lt2" accent1="accent1" accent2="accent2" accent3="accent3" accent4="accent4" accent5="accent5" accent6="accent6" hlink="hlink" folHlink="folHlink"/>
    </a:extraClrScheme>
    <a:extraClrScheme>
      <a:clrScheme name="Ribbons 2">
        <a:dk1>
          <a:srgbClr val="001600"/>
        </a:dk1>
        <a:lt1>
          <a:srgbClr val="669900"/>
        </a:lt1>
        <a:dk2>
          <a:srgbClr val="000000"/>
        </a:dk2>
        <a:lt2>
          <a:srgbClr val="006600"/>
        </a:lt2>
        <a:accent1>
          <a:srgbClr val="336600"/>
        </a:accent1>
        <a:accent2>
          <a:srgbClr val="89BA00"/>
        </a:accent2>
        <a:accent3>
          <a:srgbClr val="B8CAAA"/>
        </a:accent3>
        <a:accent4>
          <a:srgbClr val="001100"/>
        </a:accent4>
        <a:accent5>
          <a:srgbClr val="ADB8AA"/>
        </a:accent5>
        <a:accent6>
          <a:srgbClr val="7CA800"/>
        </a:accent6>
        <a:hlink>
          <a:srgbClr val="FFCC00"/>
        </a:hlink>
        <a:folHlink>
          <a:srgbClr val="FF7C80"/>
        </a:folHlink>
      </a:clrScheme>
      <a:clrMap bg1="lt1" tx1="dk1" bg2="lt2" tx2="dk2" accent1="accent1" accent2="accent2" accent3="accent3" accent4="accent4" accent5="accent5" accent6="accent6" hlink="hlink" folHlink="folHlink"/>
    </a:extraClrScheme>
    <a:extraClrScheme>
      <a:clrScheme name="Ribbons 3">
        <a:dk1>
          <a:srgbClr val="000000"/>
        </a:dk1>
        <a:lt1>
          <a:srgbClr val="B2B2B2"/>
        </a:lt1>
        <a:dk2>
          <a:srgbClr val="000000"/>
        </a:dk2>
        <a:lt2>
          <a:srgbClr val="777777"/>
        </a:lt2>
        <a:accent1>
          <a:srgbClr val="CBCBCB"/>
        </a:accent1>
        <a:accent2>
          <a:srgbClr val="969696"/>
        </a:accent2>
        <a:accent3>
          <a:srgbClr val="D5D5D5"/>
        </a:accent3>
        <a:accent4>
          <a:srgbClr val="000000"/>
        </a:accent4>
        <a:accent5>
          <a:srgbClr val="E2E2E2"/>
        </a:accent5>
        <a:accent6>
          <a:srgbClr val="878787"/>
        </a:accent6>
        <a:hlink>
          <a:srgbClr val="333333"/>
        </a:hlink>
        <a:folHlink>
          <a:srgbClr val="777777"/>
        </a:folHlink>
      </a:clrScheme>
      <a:clrMap bg1="lt1" tx1="dk1" bg2="lt2" tx2="dk2" accent1="accent1" accent2="accent2" accent3="accent3" accent4="accent4" accent5="accent5" accent6="accent6" hlink="hlink" folHlink="folHlink"/>
    </a:extraClrScheme>
    <a:extraClrScheme>
      <a:clrScheme name="Ribbons 4">
        <a:dk1>
          <a:srgbClr val="000F1E"/>
        </a:dk1>
        <a:lt1>
          <a:srgbClr val="FFFFFF"/>
        </a:lt1>
        <a:dk2>
          <a:srgbClr val="003366"/>
        </a:dk2>
        <a:lt2>
          <a:srgbClr val="33CCCC"/>
        </a:lt2>
        <a:accent1>
          <a:srgbClr val="006699"/>
        </a:accent1>
        <a:accent2>
          <a:srgbClr val="003366"/>
        </a:accent2>
        <a:accent3>
          <a:srgbClr val="AAADB8"/>
        </a:accent3>
        <a:accent4>
          <a:srgbClr val="DADADA"/>
        </a:accent4>
        <a:accent5>
          <a:srgbClr val="AAB8CA"/>
        </a:accent5>
        <a:accent6>
          <a:srgbClr val="002D5C"/>
        </a:accent6>
        <a:hlink>
          <a:srgbClr val="0099CC"/>
        </a:hlink>
        <a:folHlink>
          <a:srgbClr val="009999"/>
        </a:folHlink>
      </a:clrScheme>
      <a:clrMap bg1="dk2" tx1="lt1" bg2="dk1" tx2="lt2" accent1="accent1" accent2="accent2" accent3="accent3" accent4="accent4" accent5="accent5" accent6="accent6" hlink="hlink" folHlink="folHlink"/>
    </a:extraClrScheme>
    <a:extraClrScheme>
      <a:clrScheme name="Ribbons 5">
        <a:dk1>
          <a:srgbClr val="002F2E"/>
        </a:dk1>
        <a:lt1>
          <a:srgbClr val="FFFFFF"/>
        </a:lt1>
        <a:dk2>
          <a:srgbClr val="008080"/>
        </a:dk2>
        <a:lt2>
          <a:srgbClr val="66FFCC"/>
        </a:lt2>
        <a:accent1>
          <a:srgbClr val="0099CC"/>
        </a:accent1>
        <a:accent2>
          <a:srgbClr val="005250"/>
        </a:accent2>
        <a:accent3>
          <a:srgbClr val="AAC0C0"/>
        </a:accent3>
        <a:accent4>
          <a:srgbClr val="DADADA"/>
        </a:accent4>
        <a:accent5>
          <a:srgbClr val="AACAE2"/>
        </a:accent5>
        <a:accent6>
          <a:srgbClr val="004948"/>
        </a:accent6>
        <a:hlink>
          <a:srgbClr val="00CC99"/>
        </a:hlink>
        <a:folHlink>
          <a:srgbClr val="009999"/>
        </a:folHlink>
      </a:clrScheme>
      <a:clrMap bg1="dk2" tx1="lt1" bg2="dk1" tx2="lt2" accent1="accent1" accent2="accent2" accent3="accent3" accent4="accent4" accent5="accent5" accent6="accent6" hlink="hlink" folHlink="folHlink"/>
    </a:extraClrScheme>
    <a:extraClrScheme>
      <a:clrScheme name="Ribbons 6">
        <a:dk1>
          <a:srgbClr val="000022"/>
        </a:dk1>
        <a:lt1>
          <a:srgbClr val="FFFFFF"/>
        </a:lt1>
        <a:dk2>
          <a:srgbClr val="000066"/>
        </a:dk2>
        <a:lt2>
          <a:srgbClr val="FFCC00"/>
        </a:lt2>
        <a:accent1>
          <a:srgbClr val="666699"/>
        </a:accent1>
        <a:accent2>
          <a:srgbClr val="000048"/>
        </a:accent2>
        <a:accent3>
          <a:srgbClr val="AAAAB8"/>
        </a:accent3>
        <a:accent4>
          <a:srgbClr val="DADADA"/>
        </a:accent4>
        <a:accent5>
          <a:srgbClr val="B8B8CA"/>
        </a:accent5>
        <a:accent6>
          <a:srgbClr val="000040"/>
        </a:accent6>
        <a:hlink>
          <a:srgbClr val="9999FF"/>
        </a:hlink>
        <a:folHlink>
          <a:srgbClr val="000099"/>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Allegheny Orange</Template>
  <TotalTime>2011</TotalTime>
  <Words>403</Words>
  <Application>Microsoft Office PowerPoint</Application>
  <PresentationFormat>On-screen Show (4:3)</PresentationFormat>
  <Paragraphs>61</Paragraphs>
  <Slides>19</Slides>
  <Notes>1</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Allegheny Orange</vt:lpstr>
      <vt:lpstr>Supervisor Information </vt:lpstr>
      <vt:lpstr>Reasons for doing this:   </vt:lpstr>
      <vt:lpstr>WebAdvisor</vt:lpstr>
      <vt:lpstr>PowerPoint Presentation</vt:lpstr>
      <vt:lpstr>PowerPoint Presentation</vt:lpstr>
      <vt:lpstr>Enter your Network User ID and Password</vt:lpstr>
      <vt:lpstr>Select “Employees”</vt:lpstr>
      <vt:lpstr>Select “Approve Employee Time Sheet”</vt:lpstr>
      <vt:lpstr>Select the Time Sheet to Approve</vt:lpstr>
      <vt:lpstr>Verify the Information </vt:lpstr>
      <vt:lpstr>Check the Approved by Supvr box and click SAVE</vt:lpstr>
      <vt:lpstr>Approving Time Sheets</vt:lpstr>
      <vt:lpstr>Entering Your Hours (2 of 6)</vt:lpstr>
      <vt:lpstr>Entering Your Hours (4 of 6)</vt:lpstr>
      <vt:lpstr>Entering Your Hours (6 of 6)</vt:lpstr>
      <vt:lpstr>Next Steps</vt:lpstr>
      <vt:lpstr>What to Expect</vt:lpstr>
      <vt:lpstr>What to Do</vt:lpstr>
      <vt:lpstr>Questions</vt:lpstr>
    </vt:vector>
  </TitlesOfParts>
  <Company>Allegheny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Student Employment Processing</dc:title>
  <dc:creator>Authorized User</dc:creator>
  <cp:lastModifiedBy>Allegheny College</cp:lastModifiedBy>
  <cp:revision>102</cp:revision>
  <cp:lastPrinted>2011-11-10T20:48:04Z</cp:lastPrinted>
  <dcterms:created xsi:type="dcterms:W3CDTF">2008-08-04T17:50:28Z</dcterms:created>
  <dcterms:modified xsi:type="dcterms:W3CDTF">2012-06-21T18:15:13Z</dcterms:modified>
</cp:coreProperties>
</file>